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iDGklBezzM/MwYI8G11MPFKwya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3E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1114116" y="653433"/>
            <a:ext cx="5329558" cy="4589219"/>
            <a:chOff x="0" y="0"/>
            <a:chExt cx="7106078" cy="6118958"/>
          </a:xfrm>
        </p:grpSpPr>
        <p:sp>
          <p:nvSpPr>
            <p:cNvPr id="85" name="Google Shape;85;p1"/>
            <p:cNvSpPr txBox="1"/>
            <p:nvPr/>
          </p:nvSpPr>
          <p:spPr>
            <a:xfrm>
              <a:off x="2142456" y="3927817"/>
              <a:ext cx="2594727" cy="810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rgbClr val="244D7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GUIDE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6" name="Google Shape;86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38961" y="0"/>
              <a:ext cx="3228155" cy="38594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"/>
            <p:cNvSpPr txBox="1"/>
            <p:nvPr/>
          </p:nvSpPr>
          <p:spPr>
            <a:xfrm>
              <a:off x="0" y="4845360"/>
              <a:ext cx="7106078" cy="1273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D1389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CONVERSATIONS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D1389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YOU'LL FEEL GOOD ABOUT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9463" y="0"/>
            <a:ext cx="10288537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"/>
          <p:cNvGrpSpPr/>
          <p:nvPr/>
        </p:nvGrpSpPr>
        <p:grpSpPr>
          <a:xfrm>
            <a:off x="7997564" y="4977484"/>
            <a:ext cx="5145218" cy="5309516"/>
            <a:chOff x="0" y="-38100"/>
            <a:chExt cx="1180807" cy="1218513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1180807" cy="1180413"/>
            </a:xfrm>
            <a:custGeom>
              <a:rect b="b" l="l" r="r" t="t"/>
              <a:pathLst>
                <a:path extrusionOk="0" h="1180413" w="1180807">
                  <a:moveTo>
                    <a:pt x="0" y="0"/>
                  </a:moveTo>
                  <a:lnTo>
                    <a:pt x="1180807" y="0"/>
                  </a:lnTo>
                  <a:lnTo>
                    <a:pt x="1180807" y="1180413"/>
                  </a:lnTo>
                  <a:lnTo>
                    <a:pt x="0" y="1180413"/>
                  </a:lnTo>
                  <a:close/>
                </a:path>
              </a:pathLst>
            </a:custGeom>
            <a:solidFill>
              <a:srgbClr val="8AB3DB"/>
            </a:solidFill>
            <a:ln>
              <a:noFill/>
            </a:ln>
          </p:spPr>
        </p:sp>
        <p:sp>
          <p:nvSpPr>
            <p:cNvPr id="91" name="Google Shape;91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"/>
          <p:cNvGrpSpPr/>
          <p:nvPr/>
        </p:nvGrpSpPr>
        <p:grpSpPr>
          <a:xfrm>
            <a:off x="13142782" y="4977484"/>
            <a:ext cx="5145218" cy="5309516"/>
            <a:chOff x="0" y="-38100"/>
            <a:chExt cx="1180807" cy="1218513"/>
          </a:xfrm>
        </p:grpSpPr>
        <p:sp>
          <p:nvSpPr>
            <p:cNvPr id="93" name="Google Shape;93;p1"/>
            <p:cNvSpPr/>
            <p:nvPr/>
          </p:nvSpPr>
          <p:spPr>
            <a:xfrm>
              <a:off x="0" y="0"/>
              <a:ext cx="1180807" cy="1180413"/>
            </a:xfrm>
            <a:custGeom>
              <a:rect b="b" l="l" r="r" t="t"/>
              <a:pathLst>
                <a:path extrusionOk="0" h="1180413" w="1180807">
                  <a:moveTo>
                    <a:pt x="0" y="0"/>
                  </a:moveTo>
                  <a:lnTo>
                    <a:pt x="1180807" y="0"/>
                  </a:lnTo>
                  <a:lnTo>
                    <a:pt x="1180807" y="1180413"/>
                  </a:lnTo>
                  <a:lnTo>
                    <a:pt x="0" y="1180413"/>
                  </a:lnTo>
                  <a:close/>
                </a:path>
              </a:pathLst>
            </a:custGeom>
            <a:solidFill>
              <a:srgbClr val="F8D16D"/>
            </a:solidFill>
            <a:ln>
              <a:noFill/>
            </a:ln>
          </p:spPr>
        </p:sp>
        <p:sp>
          <p:nvSpPr>
            <p:cNvPr id="94" name="Google Shape;94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46971" y="6109428"/>
            <a:ext cx="2446403" cy="321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880837" y="6533627"/>
            <a:ext cx="3669109" cy="25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028700" y="5860042"/>
            <a:ext cx="5732238" cy="3181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GUIDE is a 3-hour empathic communications training that empowers faculty and staff to conduct effective student support conversations — and to identify and engage the appropriate college services when needed.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216545" y="9771377"/>
            <a:ext cx="7512118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D1389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GUIDING UNIVERSITIES IN DEMONSTRATING EMPATHY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3E3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999463" y="0"/>
            <a:ext cx="5143319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2"/>
          <p:cNvGrpSpPr/>
          <p:nvPr/>
        </p:nvGrpSpPr>
        <p:grpSpPr>
          <a:xfrm>
            <a:off x="7997564" y="4977484"/>
            <a:ext cx="5145218" cy="5309516"/>
            <a:chOff x="0" y="-38100"/>
            <a:chExt cx="1180807" cy="1218513"/>
          </a:xfrm>
        </p:grpSpPr>
        <p:sp>
          <p:nvSpPr>
            <p:cNvPr id="105" name="Google Shape;105;p2"/>
            <p:cNvSpPr/>
            <p:nvPr/>
          </p:nvSpPr>
          <p:spPr>
            <a:xfrm>
              <a:off x="0" y="0"/>
              <a:ext cx="1180807" cy="1180413"/>
            </a:xfrm>
            <a:custGeom>
              <a:rect b="b" l="l" r="r" t="t"/>
              <a:pathLst>
                <a:path extrusionOk="0" h="1180413" w="1180807">
                  <a:moveTo>
                    <a:pt x="0" y="0"/>
                  </a:moveTo>
                  <a:lnTo>
                    <a:pt x="1180807" y="0"/>
                  </a:lnTo>
                  <a:lnTo>
                    <a:pt x="1180807" y="1180413"/>
                  </a:lnTo>
                  <a:lnTo>
                    <a:pt x="0" y="1180413"/>
                  </a:lnTo>
                  <a:close/>
                </a:path>
              </a:pathLst>
            </a:custGeom>
            <a:solidFill>
              <a:srgbClr val="F6986F"/>
            </a:solidFill>
            <a:ln>
              <a:noFill/>
            </a:ln>
          </p:spPr>
        </p:sp>
        <p:sp>
          <p:nvSpPr>
            <p:cNvPr id="106" name="Google Shape;106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2"/>
          <p:cNvSpPr txBox="1"/>
          <p:nvPr/>
        </p:nvSpPr>
        <p:spPr>
          <a:xfrm>
            <a:off x="8589043" y="5585460"/>
            <a:ext cx="3964200" cy="42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99"/>
              <a:buFont typeface="Arial"/>
              <a:buNone/>
            </a:pPr>
            <a:r>
              <a:rPr b="1" i="0" lang="en-US" sz="87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83%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 students reported emotional or mental difficulties have hurt their academic performance.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13142782" y="-166016"/>
            <a:ext cx="5145218" cy="5309516"/>
            <a:chOff x="0" y="-38100"/>
            <a:chExt cx="1180807" cy="1218513"/>
          </a:xfrm>
        </p:grpSpPr>
        <p:sp>
          <p:nvSpPr>
            <p:cNvPr id="109" name="Google Shape;109;p2"/>
            <p:cNvSpPr/>
            <p:nvPr/>
          </p:nvSpPr>
          <p:spPr>
            <a:xfrm>
              <a:off x="0" y="0"/>
              <a:ext cx="1180807" cy="1180413"/>
            </a:xfrm>
            <a:custGeom>
              <a:rect b="b" l="l" r="r" t="t"/>
              <a:pathLst>
                <a:path extrusionOk="0" h="1180413" w="1180807">
                  <a:moveTo>
                    <a:pt x="0" y="0"/>
                  </a:moveTo>
                  <a:lnTo>
                    <a:pt x="1180807" y="0"/>
                  </a:lnTo>
                  <a:lnTo>
                    <a:pt x="1180807" y="1180413"/>
                  </a:lnTo>
                  <a:lnTo>
                    <a:pt x="0" y="1180413"/>
                  </a:lnTo>
                  <a:close/>
                </a:path>
              </a:pathLst>
            </a:custGeom>
            <a:solidFill>
              <a:srgbClr val="E283BD"/>
            </a:solidFill>
            <a:ln>
              <a:noFill/>
            </a:ln>
          </p:spPr>
        </p:sp>
        <p:sp>
          <p:nvSpPr>
            <p:cNvPr id="110" name="Google Shape;110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2"/>
          <p:cNvSpPr txBox="1"/>
          <p:nvPr/>
        </p:nvSpPr>
        <p:spPr>
          <a:xfrm>
            <a:off x="13733311" y="102235"/>
            <a:ext cx="3964200" cy="47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99"/>
              <a:buFont typeface="Arial"/>
              <a:buNone/>
            </a:pPr>
            <a:r>
              <a:rPr b="1" i="0" lang="en-US" sz="87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61%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 faculty believe all faculty "must" receive basic training in how to respond to students experiencing mental or emotional distress.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42782" y="5143500"/>
            <a:ext cx="51433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564356" y="976850"/>
            <a:ext cx="63801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99"/>
              <a:buFont typeface="Arial"/>
              <a:buNone/>
            </a:pPr>
            <a:r>
              <a:rPr b="1" i="0" lang="en-US" sz="57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to Expect: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564356" y="2653250"/>
            <a:ext cx="6653400" cy="6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5590" lvl="1" marL="611179" marR="0" rtl="0" algn="l">
              <a:lnSpc>
                <a:spcPct val="115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0"/>
              <a:buFont typeface="Arial"/>
              <a:buChar char="•"/>
            </a:pPr>
            <a:r>
              <a:rPr b="0" i="0" lang="en-US" sz="28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 how to identify &amp; contextualize student needs.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0"/>
              <a:buFont typeface="Arial"/>
              <a:buNone/>
            </a:pPr>
            <a:r>
              <a:t/>
            </a:r>
            <a:endParaRPr b="0" i="0" sz="283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590" lvl="1" marL="611179" marR="0" rtl="0" algn="l">
              <a:lnSpc>
                <a:spcPct val="115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0"/>
              <a:buFont typeface="Arial"/>
              <a:buChar char="•"/>
            </a:pPr>
            <a:r>
              <a:rPr b="0" i="0" lang="en-US" sz="28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Participate in an iterative, supportive feedback process designed to prepare you for your next student interaction.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0"/>
              <a:buFont typeface="Arial"/>
              <a:buNone/>
            </a:pPr>
            <a:r>
              <a:t/>
            </a:r>
            <a:endParaRPr b="0" i="0" sz="283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590" lvl="1" marL="611179" marR="0" rtl="0" algn="l">
              <a:lnSpc>
                <a:spcPct val="115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0"/>
              <a:buFont typeface="Arial"/>
              <a:buChar char="•"/>
            </a:pPr>
            <a:r>
              <a:rPr b="0" i="0" lang="en-US" sz="28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Test, explore, and refine empathic communication skills.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0"/>
              <a:buFont typeface="Arial"/>
              <a:buNone/>
            </a:pPr>
            <a:r>
              <a:t/>
            </a:r>
            <a:endParaRPr b="0" i="0" sz="283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590" lvl="1" marL="611179" marR="0" rtl="0" algn="l">
              <a:lnSpc>
                <a:spcPct val="115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0"/>
              <a:buFont typeface="Arial"/>
              <a:buChar char="•"/>
            </a:pPr>
            <a:r>
              <a:rPr b="0" i="0" lang="en-US" sz="28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 how to integrate GUIDE into your class and work with students.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564356" y="9736380"/>
            <a:ext cx="4845844" cy="4212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source: The Healthy Minds Study, 2021-22 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https://healthymindsnetwork.org/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3E3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3"/>
          <p:cNvGrpSpPr/>
          <p:nvPr/>
        </p:nvGrpSpPr>
        <p:grpSpPr>
          <a:xfrm>
            <a:off x="0" y="7962331"/>
            <a:ext cx="18288000" cy="3298158"/>
            <a:chOff x="0" y="-38100"/>
            <a:chExt cx="4718163" cy="850900"/>
          </a:xfrm>
        </p:grpSpPr>
        <p:sp>
          <p:nvSpPr>
            <p:cNvPr id="121" name="Google Shape;121;p3"/>
            <p:cNvSpPr/>
            <p:nvPr/>
          </p:nvSpPr>
          <p:spPr>
            <a:xfrm>
              <a:off x="0" y="0"/>
              <a:ext cx="4718163" cy="561647"/>
            </a:xfrm>
            <a:custGeom>
              <a:rect b="b" l="l" r="r" t="t"/>
              <a:pathLst>
                <a:path extrusionOk="0" h="561647" w="4718163">
                  <a:moveTo>
                    <a:pt x="0" y="0"/>
                  </a:moveTo>
                  <a:lnTo>
                    <a:pt x="4718163" y="0"/>
                  </a:lnTo>
                  <a:lnTo>
                    <a:pt x="4718163" y="561647"/>
                  </a:lnTo>
                  <a:lnTo>
                    <a:pt x="0" y="561647"/>
                  </a:lnTo>
                  <a:close/>
                </a:path>
              </a:pathLst>
            </a:custGeom>
            <a:solidFill>
              <a:srgbClr val="F8D16D"/>
            </a:solidFill>
            <a:ln>
              <a:noFill/>
            </a:ln>
          </p:spPr>
        </p:sp>
        <p:sp>
          <p:nvSpPr>
            <p:cNvPr id="122" name="Google Shape;122;p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15852788" y="7715250"/>
            <a:ext cx="3072329" cy="3086100"/>
            <a:chOff x="1813" y="0"/>
            <a:chExt cx="809173" cy="812800"/>
          </a:xfrm>
        </p:grpSpPr>
        <p:sp>
          <p:nvSpPr>
            <p:cNvPr id="124" name="Google Shape;124;p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3"/>
          <p:cNvSpPr txBox="1"/>
          <p:nvPr/>
        </p:nvSpPr>
        <p:spPr>
          <a:xfrm>
            <a:off x="1028700" y="2427157"/>
            <a:ext cx="7286003" cy="1064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4646" lvl="1" marL="66929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[insert campus-specific information about how to sign up]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1028700" y="914400"/>
            <a:ext cx="7857503" cy="995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99"/>
              <a:buFont typeface="Arial"/>
              <a:buNone/>
            </a:pPr>
            <a:r>
              <a:rPr b="1" i="0" lang="en-US" sz="57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sign up?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4201396" y="8432695"/>
            <a:ext cx="13473308" cy="1455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"We're not mental health practitioners,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but we need tools in our toolbox to help."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3E3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